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70" r:id="rId9"/>
    <p:sldId id="27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4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996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861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58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805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07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01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39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65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64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3329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314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2453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998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660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698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B1F95-D27C-454F-8FEC-F14B92E6A737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B0E831-F060-44E9-8E00-D5E3E4A215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30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://www.sportobzor.ru/znamenitye-kluby/fk-spartak-moskva-istoriya-kluba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ГТО . История возникновения.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Работу выполнили Ким Камилла и Корноухова Анастасия . Студентки группы Б-12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2339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997" y="414142"/>
            <a:ext cx="3881592" cy="55276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3984" y="514925"/>
            <a:ext cx="3817878" cy="4846594"/>
          </a:xfrm>
        </p:spPr>
        <p:txBody>
          <a:bodyPr>
            <a:normAutofit/>
          </a:bodyPr>
          <a:lstStyle/>
          <a:p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История комплекса ГТО началась, когда после победы Великого Октября страна наша крепла и мужала, когда энтузиазм советских людей, их тяга к новому, революционному проявились буквально во всех сферах жизни — в труде, культуре, науке, спорте.</a:t>
            </a:r>
          </a:p>
          <a:p>
            <a:r>
              <a:rPr lang="ru-RU" sz="1600" dirty="0"/>
              <a:t>Комплекс ГТО действует в нашей стране более 45 лет и составляет основу советской системы физического воспитания.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5006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151" y="651353"/>
            <a:ext cx="4772416" cy="429642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514925"/>
            <a:ext cx="3854528" cy="4846594"/>
          </a:xfrm>
        </p:spPr>
        <p:txBody>
          <a:bodyPr>
            <a:normAutofit/>
          </a:bodyPr>
          <a:lstStyle/>
          <a:p>
            <a:r>
              <a:rPr lang="ru-RU" sz="1800" dirty="0"/>
              <a:t>В 1931 году вводится Всесоюзный физкультурный комплекс «Готов к труду и обороне СССР» (ГТО), который становится программной и нормативной основой системы физического воспитания для всей страны. Цель вводимого комплекса – «дальнейшее повышение уровня физического воспитания советского народа, в первую очередь молодого поколения…». Основное содержание комплекса ГТО было ориентировано на качественную физическую подготовку сотен миллионов советских людей.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573472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329" y="769134"/>
            <a:ext cx="4513262" cy="311415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514925"/>
            <a:ext cx="3854528" cy="4846594"/>
          </a:xfrm>
        </p:spPr>
        <p:txBody>
          <a:bodyPr>
            <a:normAutofit/>
          </a:bodyPr>
          <a:lstStyle/>
          <a:p>
            <a:r>
              <a:rPr lang="ru-RU" sz="1600" dirty="0"/>
              <a:t>Только за 1938 и 1939 годы нормы ГТО 1 и 2 ступени и БГТО («Будь готов к труду и обороне») сдают более 2,5 млн. человек. Количество спортивных сооружений в стане увеличивается с 39 тысяч в 1936 году до 83 тысяч к концу 1939 года. К этому же времени в стране действует 62 тысячи физкультурных коллективов, объединявших 5 млн. человек.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58809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491" y="698678"/>
            <a:ext cx="5535482" cy="368504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1562" y="514925"/>
            <a:ext cx="3780300" cy="4846594"/>
          </a:xfrm>
        </p:spPr>
        <p:txBody>
          <a:bodyPr/>
          <a:lstStyle/>
          <a:p>
            <a:r>
              <a:rPr lang="ru-RU" sz="1600" dirty="0"/>
              <a:t>Последний Всесоюзный физкультурный Комплекс «Готов к труду и обороне СССР» (ГТО) был введен в январе 1985 года. Он был адресован людям от 16 до 60 лет.</a:t>
            </a:r>
          </a:p>
          <a:p>
            <a:r>
              <a:rPr lang="ru-RU" sz="1600" dirty="0"/>
              <a:t>В настоящее время Российский физкультурно-оздоровительный комплекс «Готов к труду и обороне» будет запущен с 1 сентября 2014 года. Нормы которого будут рассчитаны на 11 возрастных ступеней - от 6-8 лет до 70 лет и старше.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073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862" y="674722"/>
            <a:ext cx="5072018" cy="417285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3360" y="514925"/>
            <a:ext cx="3645074" cy="4846594"/>
          </a:xfrm>
        </p:spPr>
        <p:txBody>
          <a:bodyPr>
            <a:normAutofit/>
          </a:bodyPr>
          <a:lstStyle/>
          <a:p>
            <a:r>
              <a:rPr lang="ru-RU" sz="1600" dirty="0"/>
              <a:t>Впервые введенный комплекс ГТО состоял из одной ступени, которая включала 15 нормативов по различным физическим упражнениям (бег, прыжки, метания, плавание, лыжи и др.). Кроме того, сдающие комплекс должны были знать основы советского физкультурного движения и военного дела.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47669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Знаки ГТО.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658150"/>
            <a:ext cx="4183062" cy="288631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37" y="2815430"/>
            <a:ext cx="2994308" cy="2729031"/>
          </a:xfrm>
        </p:spPr>
      </p:pic>
    </p:spTree>
    <p:extLst>
      <p:ext uri="{BB962C8B-B14F-4D97-AF65-F5344CB8AC3E}">
        <p14:creationId xmlns:p14="http://schemas.microsoft.com/office/powerpoint/2010/main" val="35247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ЗНАКИ ГТО.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42" y="1513960"/>
            <a:ext cx="7315200" cy="4917782"/>
          </a:xfrm>
        </p:spPr>
      </p:pic>
    </p:spTree>
    <p:extLst>
      <p:ext uri="{BB962C8B-B14F-4D97-AF65-F5344CB8AC3E}">
        <p14:creationId xmlns:p14="http://schemas.microsoft.com/office/powerpoint/2010/main" val="3303496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Эволюция значков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Первые значки изготавливались из серебра и бронзы и имели форму шестерёнки, на которую наложены звезда с бегуном. Сама шестерёнка подвешивалась на цепях к ромбу, где была указана курирующая организация — ВСФК ЦИК. А тот уже крепился к одежде. На значке II ступени на шестерёнке было размещено знамя. Первоначальный эскиз принадлежал московскому школьнику, а затем был доработан художником </a:t>
            </a:r>
            <a:r>
              <a:rPr lang="ru-RU" dirty="0" err="1"/>
              <a:t>Ягужинским</a:t>
            </a:r>
            <a:r>
              <a:rPr lang="ru-RU" dirty="0"/>
              <a:t>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За небольшими изменениями эти значки просуществовали до 1940 года, после чего со значок стал более лаконичным. Из него исчезли цепи с ромбом. Но при этом добавился новый вариант для «отличников».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60-е значки начали делать из алюминия. Постоянно менялся и дизайн. То исчезала, то снова появлялась звезда, иначе обыгрываются шестерёнки, к фигурке одного бегуна добавилась вторая – женская. Более разнообразной стала и цветовая палитра. Была среди значков и особая серия, выпущенная к летним Играм XXII, проходившим в 1980 году в Москве. Конечно, с олимпийской символикой.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4378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0326" y="308975"/>
            <a:ext cx="8596668" cy="13208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Нормативы ГТО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320326" y="1415441"/>
            <a:ext cx="4184035" cy="466349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Комплекс будет содержать 11 ступеней. Для каждой ступени предлагаются собственные названия.</a:t>
            </a:r>
          </a:p>
          <a:p>
            <a:r>
              <a:rPr lang="ru-RU" dirty="0"/>
              <a:t>I ступень: 1—2 классы (6—8 лет);</a:t>
            </a:r>
          </a:p>
          <a:p>
            <a:r>
              <a:rPr lang="ru-RU" dirty="0"/>
              <a:t>II ступень: 3—4 классы (9—10 лет);</a:t>
            </a:r>
          </a:p>
          <a:p>
            <a:r>
              <a:rPr lang="ru-RU" dirty="0"/>
              <a:t>III ступень: 5—6 классы (11—12 лет);</a:t>
            </a:r>
          </a:p>
          <a:p>
            <a:r>
              <a:rPr lang="ru-RU" dirty="0"/>
              <a:t>IV ступень: 7—9 классы (13—15 лет);</a:t>
            </a:r>
          </a:p>
          <a:p>
            <a:r>
              <a:rPr lang="ru-RU" dirty="0"/>
              <a:t>V ступень: 10—11 классы, среднее профессиональное образование (16—17 лет);</a:t>
            </a:r>
          </a:p>
          <a:p>
            <a:r>
              <a:rPr lang="ru-RU" dirty="0"/>
              <a:t>VI ступень: 18—29 лет;</a:t>
            </a:r>
          </a:p>
          <a:p>
            <a:r>
              <a:rPr lang="ru-RU" dirty="0"/>
              <a:t>VII ступень: 30—39 лет;</a:t>
            </a:r>
          </a:p>
          <a:p>
            <a:r>
              <a:rPr lang="ru-RU" dirty="0"/>
              <a:t>VIII ступень: 40—49 лет;</a:t>
            </a:r>
          </a:p>
          <a:p>
            <a:r>
              <a:rPr lang="ru-RU" dirty="0"/>
              <a:t>IX ступень: 50—59 лет;</a:t>
            </a:r>
          </a:p>
          <a:p>
            <a:r>
              <a:rPr lang="ru-RU" dirty="0"/>
              <a:t>X ступень: 60—69 лет;</a:t>
            </a:r>
          </a:p>
          <a:p>
            <a:r>
              <a:rPr lang="ru-RU" dirty="0"/>
              <a:t>XI ступень: 70 лет и старше.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0222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Виды испытаний .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71762903"/>
              </p:ext>
            </p:extLst>
          </p:nvPr>
        </p:nvGraphicFramePr>
        <p:xfrm>
          <a:off x="914400" y="1930399"/>
          <a:ext cx="9118948" cy="4426393"/>
        </p:xfrm>
        <a:graphic>
          <a:graphicData uri="http://schemas.openxmlformats.org/drawingml/2006/table">
            <a:tbl>
              <a:tblPr/>
              <a:tblGrid>
                <a:gridCol w="2132430"/>
                <a:gridCol w="2132430"/>
                <a:gridCol w="2132430"/>
                <a:gridCol w="2721658"/>
              </a:tblGrid>
              <a:tr h="210013"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Виды испытаний</a:t>
                      </a:r>
                      <a:endParaRPr lang="ru-RU" sz="1400" dirty="0"/>
                    </a:p>
                  </a:txBody>
                  <a:tcPr marL="38430" marR="38430" marT="19215" marB="19215"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Бронзовый знак</a:t>
                      </a:r>
                      <a:endParaRPr lang="ru-RU" dirty="0"/>
                    </a:p>
                  </a:txBody>
                  <a:tcPr marL="38430" marR="38430" marT="19215" marB="19215"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Серебряный знак</a:t>
                      </a:r>
                      <a:endParaRPr lang="ru-RU" dirty="0"/>
                    </a:p>
                  </a:txBody>
                  <a:tcPr marL="38430" marR="38430" marT="19215" marB="19215"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Золотой знак</a:t>
                      </a:r>
                      <a:endParaRPr lang="ru-RU" dirty="0"/>
                    </a:p>
                  </a:txBody>
                  <a:tcPr marL="38430" marR="38430" marT="19215" marB="19215"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013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Бег на 100 м</a:t>
                      </a:r>
                      <a:endParaRPr lang="ru-RU" sz="1400" dirty="0"/>
                    </a:p>
                  </a:txBody>
                  <a:tcPr marL="38430" marR="38430" marT="19215" marB="1921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15,1</a:t>
                      </a:r>
                      <a:endParaRPr lang="ru-RU" dirty="0"/>
                    </a:p>
                  </a:txBody>
                  <a:tcPr marL="38430" marR="38430" marT="19215" marB="1921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14,8</a:t>
                      </a:r>
                      <a:endParaRPr lang="ru-RU" dirty="0"/>
                    </a:p>
                  </a:txBody>
                  <a:tcPr marL="38430" marR="38430" marT="19215" marB="1921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13,5</a:t>
                      </a:r>
                      <a:endParaRPr lang="ru-RU" dirty="0"/>
                    </a:p>
                  </a:txBody>
                  <a:tcPr marL="38430" marR="38430" marT="19215" marB="1921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210013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Бег на 3 км</a:t>
                      </a:r>
                      <a:endParaRPr lang="ru-RU" sz="1400" dirty="0"/>
                    </a:p>
                  </a:txBody>
                  <a:tcPr marL="38430" marR="38430" marT="19215" marB="1921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14:00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13:30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12:30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46039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Прыжок в длину с разбега (см)</a:t>
                      </a:r>
                      <a:endParaRPr lang="ru-RU" sz="1400" dirty="0"/>
                    </a:p>
                  </a:txBody>
                  <a:tcPr marL="38430" marR="38430" marT="19215" marB="1921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380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390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430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69427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 прыжок в длину с места толчком двумя ногами (см)</a:t>
                      </a:r>
                      <a:endParaRPr lang="ru-RU" sz="1400" dirty="0"/>
                    </a:p>
                  </a:txBody>
                  <a:tcPr marL="38430" marR="38430" marT="19215" marB="1921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215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230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240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669427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Подтягивание из виса на высокой перекладине (кол-во раз)</a:t>
                      </a:r>
                      <a:endParaRPr lang="ru-RU" sz="1400" dirty="0"/>
                    </a:p>
                  </a:txBody>
                  <a:tcPr marL="38430" marR="38430" marT="19215" marB="1921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13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07733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 рывок гири 16 кг (кол-во раз за 4 мин)</a:t>
                      </a:r>
                      <a:endParaRPr lang="ru-RU" sz="1400" dirty="0"/>
                    </a:p>
                  </a:txBody>
                  <a:tcPr marL="38430" marR="38430" marT="19215" marB="1921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20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40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742167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Наклон вперёд из положения стоя с прямыми ногами на гимнастической скамье (см)</a:t>
                      </a:r>
                      <a:endParaRPr lang="ru-RU" sz="1400" dirty="0"/>
                    </a:p>
                  </a:txBody>
                  <a:tcPr marL="38430" marR="38430" marT="19215" marB="1921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+ 6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</a:rPr>
                        <a:t>+ 7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+ 13</a:t>
                      </a:r>
                    </a:p>
                  </a:txBody>
                  <a:tcPr anchor="ctr"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 flipV="1">
            <a:off x="-1939320" y="-300307"/>
            <a:ext cx="141313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822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Аналоги.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75574" y="1440493"/>
            <a:ext cx="3958223" cy="4600868"/>
          </a:xfrm>
        </p:spPr>
        <p:txBody>
          <a:bodyPr/>
          <a:lstStyle/>
          <a:p>
            <a:r>
              <a:rPr lang="ru-RU" dirty="0"/>
              <a:t>С 1996 года в Казахстане для молодежи от 12 до 23 лет проводятся Президентские тесты физической подготовленности, состоящие из двух уровней — президентский уровень и уровень национальной </a:t>
            </a:r>
            <a:r>
              <a:rPr lang="ru-RU" dirty="0" smtClean="0"/>
              <a:t>готовности.</a:t>
            </a:r>
            <a:endParaRPr lang="ru-RU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797" y="1528175"/>
            <a:ext cx="5397446" cy="4032394"/>
          </a:xfrm>
        </p:spPr>
      </p:pic>
    </p:spTree>
    <p:extLst>
      <p:ext uri="{BB962C8B-B14F-4D97-AF65-F5344CB8AC3E}">
        <p14:creationId xmlns:p14="http://schemas.microsoft.com/office/powerpoint/2010/main" val="1277978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5332" y="233820"/>
            <a:ext cx="8596668" cy="13208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ИСПЫТАНИЯ 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1189972"/>
            <a:ext cx="8416562" cy="5668027"/>
          </a:xfrm>
        </p:spPr>
        <p:txBody>
          <a:bodyPr>
            <a:normAutofit fontScale="70000" lnSpcReduction="20000"/>
          </a:bodyPr>
          <a:lstStyle/>
          <a:p>
            <a:r>
              <a:rPr lang="ru-RU" sz="2500" dirty="0" smtClean="0"/>
              <a:t>Челночный </a:t>
            </a:r>
            <a:r>
              <a:rPr lang="ru-RU" sz="2500" dirty="0"/>
              <a:t>бег 3×10 м</a:t>
            </a:r>
          </a:p>
          <a:p>
            <a:r>
              <a:rPr lang="ru-RU" sz="2500" dirty="0"/>
              <a:t>Бег 30, 60, 100 м</a:t>
            </a:r>
          </a:p>
          <a:p>
            <a:r>
              <a:rPr lang="ru-RU" sz="2500" dirty="0"/>
              <a:t>Бег 1000; 1500; 2000; 2500; 3000 м</a:t>
            </a:r>
          </a:p>
          <a:p>
            <a:r>
              <a:rPr lang="ru-RU" sz="2500" dirty="0"/>
              <a:t>Прыжок в длину с места, тройной прыжок в длину с места и прыжок в длину с разбега</a:t>
            </a:r>
          </a:p>
          <a:p>
            <a:r>
              <a:rPr lang="ru-RU" sz="2500" dirty="0"/>
              <a:t>Подтягивания на низкой (из виса лежа) и высокой (из виса) перекладинах</a:t>
            </a:r>
          </a:p>
          <a:p>
            <a:r>
              <a:rPr lang="ru-RU" sz="2500" dirty="0"/>
              <a:t>Сгибание и разгибание рук в упоре лежа</a:t>
            </a:r>
          </a:p>
          <a:p>
            <a:r>
              <a:rPr lang="ru-RU" sz="2500" dirty="0"/>
              <a:t>Поднимание туловища из положения лежа на спине за 1 минуту</a:t>
            </a:r>
          </a:p>
          <a:p>
            <a:r>
              <a:rPr lang="ru-RU" sz="2500" dirty="0"/>
              <a:t>Наклон вперёд из положения стоя на полу или гимнастической скамье</a:t>
            </a:r>
          </a:p>
          <a:p>
            <a:r>
              <a:rPr lang="ru-RU" sz="2500" dirty="0"/>
              <a:t>Метание спортивного снаряда в цель и на дальность</a:t>
            </a:r>
          </a:p>
          <a:p>
            <a:r>
              <a:rPr lang="ru-RU" sz="2500" dirty="0"/>
              <a:t>Рывок гири 16 кг</a:t>
            </a:r>
          </a:p>
          <a:p>
            <a:r>
              <a:rPr lang="ru-RU" sz="2500" dirty="0"/>
              <a:t>Плавание 10, 15, 25, 50 м</a:t>
            </a:r>
          </a:p>
          <a:p>
            <a:r>
              <a:rPr lang="ru-RU" sz="2500" dirty="0"/>
              <a:t>Бег на лыжах или кросс по пересеченной местности 1, 2, 3, 5, 10 км</a:t>
            </a:r>
          </a:p>
          <a:p>
            <a:r>
              <a:rPr lang="ru-RU" sz="2500" dirty="0"/>
              <a:t>Стрельба из пневматической винтовки или электронного оружия из положения сидя и положения стоя</a:t>
            </a:r>
          </a:p>
          <a:p>
            <a:r>
              <a:rPr lang="ru-RU" sz="2500" dirty="0"/>
              <a:t>Туристический поход с проверкой туристических навыков.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0271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Введение комплекса разделено на четыре этапа: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>
            <a:normAutofit/>
          </a:bodyPr>
          <a:lstStyle/>
          <a:p>
            <a:r>
              <a:rPr lang="ru-RU" dirty="0" smtClean="0"/>
              <a:t>Организационно-экспериментальный </a:t>
            </a:r>
            <a:r>
              <a:rPr lang="ru-RU" dirty="0"/>
              <a:t>этап с 24 марта до сентября 2014 года. Исследования возрастных групп для уточнения нормативов и создание правовой базы. Исследования проводятся в 12 субъектах РФ.</a:t>
            </a:r>
          </a:p>
          <a:p>
            <a:r>
              <a:rPr lang="ru-RU" dirty="0" err="1"/>
              <a:t>Апробационный</a:t>
            </a:r>
            <a:r>
              <a:rPr lang="ru-RU" dirty="0"/>
              <a:t> этап с сентября 2014 года по август 2015 года. Введение на федеральном, региональном и муниципальном уровнях.</a:t>
            </a:r>
          </a:p>
          <a:p>
            <a:r>
              <a:rPr lang="ru-RU" dirty="0"/>
              <a:t>Внедренческий этап с сентября 2015 по декабрь 2016 года. Введение во все организации, апробация среди работающих и пожилых.</a:t>
            </a:r>
          </a:p>
          <a:p>
            <a:r>
              <a:rPr lang="ru-RU" dirty="0"/>
              <a:t>Реализационный этап с января 2017 года. Введение во все возрастные категории.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1616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7334" y="363255"/>
            <a:ext cx="8867499" cy="567810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b="1" dirty="0"/>
              <a:t>Нормы ГТО 2015 </a:t>
            </a:r>
            <a:r>
              <a:rPr lang="ru-RU" dirty="0"/>
              <a:t>устанавливают новую планку в уровне физической подготовки. Летний </a:t>
            </a:r>
            <a:r>
              <a:rPr lang="ru-RU" dirty="0" err="1"/>
              <a:t>полиатлон</a:t>
            </a:r>
            <a:r>
              <a:rPr lang="ru-RU" dirty="0"/>
              <a:t> как преемник комплекса “Готов к труду и обороне” это вид спорта, включающий в себя пять видов спортивных состязаний (при проведении в закрытых помещениях четыре вида):</a:t>
            </a:r>
          </a:p>
          <a:p>
            <a:pPr fontAlgn="base"/>
            <a:r>
              <a:rPr lang="ru-RU" dirty="0"/>
              <a:t>Стрельба из пневматической винтовки – 10 выстрелов с 10 метров стоя (упражнение ВП-3)</a:t>
            </a:r>
          </a:p>
          <a:p>
            <a:pPr fontAlgn="base"/>
            <a:r>
              <a:rPr lang="ru-RU" dirty="0"/>
              <a:t>Плавание 100 метров вольным стилем</a:t>
            </a:r>
          </a:p>
          <a:p>
            <a:pPr fontAlgn="base"/>
            <a:r>
              <a:rPr lang="ru-RU" dirty="0"/>
              <a:t>Бег 100 метров (в закрытых помещениях 60 метров)</a:t>
            </a:r>
          </a:p>
          <a:p>
            <a:pPr fontAlgn="base"/>
            <a:r>
              <a:rPr lang="ru-RU" dirty="0"/>
              <a:t>Бег 3000 метров у мужчин и 2000 метров у женщин (в закрытых помещениях 2000 и 1000 метров соответственно)</a:t>
            </a:r>
          </a:p>
          <a:p>
            <a:pPr fontAlgn="base"/>
            <a:r>
              <a:rPr lang="ru-RU" dirty="0"/>
              <a:t>Метание гранаты (в закрытых помещениях не проводится)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004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495882" cy="668055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На старты по сдаче ГТО выходили известные ученые, спортсмены, герои труда. Братья Знаменские, </a:t>
            </a:r>
            <a:r>
              <a:rPr lang="ru-RU" sz="1800" dirty="0">
                <a:solidFill>
                  <a:schemeClr val="tx1"/>
                </a:solidFill>
                <a:hlinkClick r:id="rId2"/>
              </a:rPr>
              <a:t>прославленные игроки московского «Спартака»</a:t>
            </a:r>
            <a:r>
              <a:rPr lang="ru-RU" sz="1800" dirty="0">
                <a:solidFill>
                  <a:schemeClr val="tx1"/>
                </a:solidFill>
              </a:rPr>
              <a:t>, подавали пример молодежи. Академик Павлов и писатель Максим Горький приветствовали интерес населения к физической культуре и спорту.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223" y="1816274"/>
            <a:ext cx="7503090" cy="4225751"/>
          </a:xfrm>
        </p:spPr>
      </p:pic>
    </p:spTree>
    <p:extLst>
      <p:ext uri="{BB962C8B-B14F-4D97-AF65-F5344CB8AC3E}">
        <p14:creationId xmlns:p14="http://schemas.microsoft.com/office/powerpoint/2010/main" val="213850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Количественные показатели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 </a:t>
            </a:r>
            <a:r>
              <a:rPr lang="ru-RU" dirty="0" smtClean="0">
                <a:solidFill>
                  <a:schemeClr val="tx1"/>
                </a:solidFill>
              </a:rPr>
              <a:t>1931</a:t>
            </a:r>
            <a:r>
              <a:rPr lang="ru-RU" dirty="0">
                <a:solidFill>
                  <a:schemeClr val="tx1"/>
                </a:solidFill>
              </a:rPr>
              <a:t> по 1941 год количество человек, сдавших нормы комплекса ГТО I ступени, достигло 6 000 000, а II ступени — более 100 000.</a:t>
            </a:r>
          </a:p>
          <a:p>
            <a:r>
              <a:rPr lang="ru-RU" dirty="0">
                <a:solidFill>
                  <a:schemeClr val="tx1"/>
                </a:solidFill>
              </a:rPr>
              <a:t>В 1948 году в СССР насчитывалось 139 коллективов физкультуры и 7,7 миллиона физкультурников, а в </a:t>
            </a:r>
            <a:r>
              <a:rPr lang="ru-RU" dirty="0" smtClean="0">
                <a:solidFill>
                  <a:schemeClr val="tx1"/>
                </a:solidFill>
              </a:rPr>
              <a:t>1977 году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>
                <a:solidFill>
                  <a:schemeClr val="tx1"/>
                </a:solidFill>
              </a:rPr>
              <a:t>стране было уже 219 тысяч коллективов физкультуры и свыше 52 300 000 физкультурников.</a:t>
            </a:r>
          </a:p>
          <a:p>
            <a:r>
              <a:rPr lang="ru-RU" dirty="0">
                <a:solidFill>
                  <a:schemeClr val="tx1"/>
                </a:solidFill>
              </a:rPr>
              <a:t>В </a:t>
            </a:r>
            <a:r>
              <a:rPr lang="ru-RU" dirty="0" smtClean="0">
                <a:solidFill>
                  <a:schemeClr val="tx1"/>
                </a:solidFill>
              </a:rPr>
              <a:t>1972 —1975</a:t>
            </a:r>
            <a:r>
              <a:rPr lang="ru-RU" dirty="0"/>
              <a:t> </a:t>
            </a:r>
            <a:r>
              <a:rPr lang="ru-RU" dirty="0" smtClean="0"/>
              <a:t>гг</a:t>
            </a:r>
            <a:r>
              <a:rPr lang="ru-RU" dirty="0"/>
              <a:t>. нормы и требования комплекса выполнили свыше 58 000 000 чел.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7282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…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 1974 года проводились всесоюзные первенства по многоборьям ГТО (в 1975 году в массовых стартах участвовали 37 000 000 чел., в финале — около 500 чел.; призёрам 4-й ступени присваивалось звание мастера спорта международного класса).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За семь лет существования соревнований по многоборью ГТО свыше 350 000 юношей и девушек стали чемпионами районов, городов, областей, республик, 7 человек носят почетный титул чемпиона мира по </a:t>
            </a:r>
            <a:r>
              <a:rPr lang="ru-RU" dirty="0" smtClean="0"/>
              <a:t>многоборью</a:t>
            </a:r>
            <a:r>
              <a:rPr lang="ru-RU" dirty="0"/>
              <a:t> </a:t>
            </a:r>
            <a:r>
              <a:rPr lang="ru-RU" dirty="0" smtClean="0"/>
              <a:t>ГТО</a:t>
            </a:r>
            <a:r>
              <a:rPr lang="ru-RU" dirty="0"/>
              <a:t>, один человек стал </a:t>
            </a:r>
            <a:r>
              <a:rPr lang="ru-RU" dirty="0" smtClean="0"/>
              <a:t>первым</a:t>
            </a:r>
            <a:r>
              <a:rPr lang="ru-RU" baseline="30000" dirty="0"/>
              <a:t> </a:t>
            </a:r>
            <a:r>
              <a:rPr lang="ru-RU" dirty="0"/>
              <a:t> в истории советского физкультурного движения мастером спорта </a:t>
            </a:r>
            <a:r>
              <a:rPr lang="ru-RU" dirty="0" smtClean="0"/>
              <a:t>СССР</a:t>
            </a:r>
            <a:r>
              <a:rPr lang="ru-RU" dirty="0"/>
              <a:t> </a:t>
            </a:r>
            <a:r>
              <a:rPr lang="ru-RU" dirty="0" smtClean="0"/>
              <a:t>по </a:t>
            </a:r>
            <a:r>
              <a:rPr lang="ru-RU" dirty="0"/>
              <a:t>многоборью ГТО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7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69</TotalTime>
  <Words>754</Words>
  <Application>Microsoft Office PowerPoint</Application>
  <PresentationFormat>Широкоэкранный</PresentationFormat>
  <Paragraphs>95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Trebuchet MS</vt:lpstr>
      <vt:lpstr>Wingdings 3</vt:lpstr>
      <vt:lpstr>Грань</vt:lpstr>
      <vt:lpstr>ГТО . История возникновения.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Знаки ГТО.</vt:lpstr>
      <vt:lpstr>ЗНАКИ ГТО.</vt:lpstr>
      <vt:lpstr>Эволюция значков</vt:lpstr>
      <vt:lpstr>Нормативы ГТО </vt:lpstr>
      <vt:lpstr>Виды испытаний .</vt:lpstr>
      <vt:lpstr>Аналоги. </vt:lpstr>
      <vt:lpstr>ИСПЫТАНИЯ .</vt:lpstr>
      <vt:lpstr>Введение комплекса разделено на четыре этапа:</vt:lpstr>
      <vt:lpstr>Презентация PowerPoint</vt:lpstr>
      <vt:lpstr>На старты по сдаче ГТО выходили известные ученые, спортсмены, герои труда. Братья Знаменские, прославленные игроки московского «Спартака», подавали пример молодежи. Академик Павлов и писатель Максим Горький приветствовали интерес населения к физической культуре и спорту.</vt:lpstr>
      <vt:lpstr>Количественные показатели </vt:lpstr>
      <vt:lpstr>…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ГТО . История возникновения.</dc:title>
  <dc:creator>Ольга</dc:creator>
  <cp:lastModifiedBy>Ольга</cp:lastModifiedBy>
  <cp:revision>8</cp:revision>
  <dcterms:created xsi:type="dcterms:W3CDTF">2015-05-14T18:30:59Z</dcterms:created>
  <dcterms:modified xsi:type="dcterms:W3CDTF">2015-05-14T19:40:51Z</dcterms:modified>
</cp:coreProperties>
</file>